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9" r:id="rId2"/>
    <p:sldId id="260" r:id="rId3"/>
    <p:sldId id="262" r:id="rId4"/>
    <p:sldId id="264" r:id="rId5"/>
    <p:sldId id="266" r:id="rId6"/>
    <p:sldId id="265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089" autoAdjust="0"/>
  </p:normalViewPr>
  <p:slideViewPr>
    <p:cSldViewPr snapToGrid="0">
      <p:cViewPr varScale="1">
        <p:scale>
          <a:sx n="80" d="100"/>
          <a:sy n="80" d="100"/>
        </p:scale>
        <p:origin x="120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3CB2-78E7-4D2D-B4D2-A78C7706402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B96F3-B013-4DBA-B556-B7F3D34EA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8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AC94A-33AA-43F4-845C-A8814C5B70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0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AC94A-33AA-43F4-845C-A8814C5B70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15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AC94A-33AA-43F4-845C-A8814C5B70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89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AC94A-33AA-43F4-845C-A8814C5B70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2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AC94A-33AA-43F4-845C-A8814C5B70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4A99C-BC31-41BD-9CD7-C99DB6452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F1762-12E7-4CA6-AE4C-125EC49BB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B4FE3-33C5-416B-9433-999AFD12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D5DB7-6453-410C-9A72-5D9AC059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61027-5924-4BDE-861C-76C6733D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0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AA5D-F9F4-4987-9A7F-0CFB7B5D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1CCA4-7108-48A5-B88C-F06971EFB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141E9-8858-4448-917F-B8BE41C80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DF6AA-BC70-46B6-B383-1B376851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2105A-B203-4113-883B-5706B493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4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C9E0A1-C08C-44B4-8AA9-A4B7C2A11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B1A58-714C-4E36-85AB-BCBD9BB6C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A4E18-DB67-4144-85D1-5B4E3F8E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6A61F-F6FD-4A3E-82F1-A55ECC2C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6668C-DAD7-4831-ABFA-A1937574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5468-9320-4FCB-8E78-3F6DAE11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A154D-23DC-4B6A-A5A7-A55F35E8D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EF0AB-59BF-4036-A0A4-43E0726C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E1076-1B58-4B35-9FE1-8D4EF6B24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EAEF-C8D3-45C8-9E0C-FADEDC17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E1C1-0FCE-492F-B793-2F289BE6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BF56F-588C-47FB-B09C-2AB180A1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2D0D-DA49-4AE3-84AC-27300C5A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8569B-7DE3-4438-A55C-175808EC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7F110-7C80-4FFE-8AD5-CDC351E3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CF67-0B11-4081-807D-E02BBB6E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088D0-C998-428B-AC4C-226716F14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F9FD9-E8FB-45E8-A8F8-BC5DB4C72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52841-4EB6-4F80-BD94-66E6779E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33246-419E-45D0-B1F1-9BD4D672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88B0C-323E-4D43-9837-9D892C9C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7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8346C-35F7-48ED-8D10-C42AD810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5D63-DC7A-4782-9A16-70F240A5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A93F1-C989-4B3E-AEB9-D8BBC68E6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4E584-F2CB-4BFB-83F8-3EC2208E9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2F4D64-4B15-4E0A-97F9-E3185AA04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E7A12-82D1-434A-9029-BD0E162CF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38DEF-E573-4810-9F33-1FD1C13C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7C289C-2A52-4F78-A33D-E7E4B169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4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CA84-D88C-4A92-B180-24C67213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9C45C-88E9-4C8B-8881-FBE9855B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38029-6D93-45E8-AE33-E525C7AB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8AECF-D2FA-4B9B-9C98-97783800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1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F1A09-00DD-44A2-97A2-D5AAF8EDE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9C31-4E09-4D68-83A1-72027257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FA197-1AFB-4C90-B4BA-7C0C89FB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2C09-F4B3-4CFE-AC0B-C61084F29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D844F-E8FB-40B9-AF88-2FD34FFF5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DFAF0-C65C-463B-8A46-FAB598C53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F59DE-1895-4AA5-91C9-AA65D600E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60458-C5E5-4DD0-A4FD-A2727B574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FD90E-807B-4BB2-AE18-E1868423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ABC4-6B60-45EC-AF63-3EBF3030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688E5-BFEA-4FAD-9016-49A1AC4BB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6C688-1390-4635-8476-F55824518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6DB42-D8F9-4BF4-97AB-1550956B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205EA-37FE-454B-81BE-636B1F02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DD55A-ECB2-4525-B11B-5C4A9230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1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E08FE9-947E-4C0A-BFFA-6D63710E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BB322-B0D9-4C20-B4A8-533B94381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89551-61CA-4ADB-8223-368E88D1C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F8CA-0727-48FA-AC19-6BAA5CF1D08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DA817-B5A7-48C4-94D9-3ECAD313E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B44DC-6AB7-484C-8219-8DE3BCA48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1E8DC-5D47-40CE-98AC-58812829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4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fesa.com/cfesa-cares-scholarship-applicatio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BB726D-C685-4B63-9850-4196BDD4B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5" y="147034"/>
            <a:ext cx="7291137" cy="2355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7C3C-3480-4030-8837-A253109A98FE}"/>
              </a:ext>
            </a:extLst>
          </p:cNvPr>
          <p:cNvSpPr txBox="1"/>
          <p:nvPr/>
        </p:nvSpPr>
        <p:spPr>
          <a:xfrm>
            <a:off x="820153" y="3106978"/>
            <a:ext cx="1055169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/>
              <a:t>CFESA Cares Mission Statement:</a:t>
            </a:r>
            <a:br>
              <a:rPr lang="en-US" sz="2300" dirty="0"/>
            </a:br>
            <a:r>
              <a:rPr lang="en-US" sz="2300" b="1" dirty="0"/>
              <a:t>Providing support and resources to inspire and educate those servicing commercial food equipment.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8B1987-2B79-4429-B032-383AC94E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0643"/>
          </a:xfrm>
        </p:spPr>
        <p:txBody>
          <a:bodyPr>
            <a:normAutofit/>
          </a:bodyPr>
          <a:lstStyle/>
          <a:p>
            <a:pPr fontAlgn="base"/>
            <a:r>
              <a:rPr lang="en-US" sz="2300" dirty="0"/>
              <a:t>CFESA invites eligible applicants to compete for scholarships that will provide education opportunities to pursue a career in the commercial food equipment service industry.</a:t>
            </a:r>
            <a:br>
              <a:rPr lang="en-US" sz="2300" dirty="0"/>
            </a:br>
            <a:br>
              <a:rPr lang="en-US" sz="2300" dirty="0"/>
            </a:br>
            <a:r>
              <a:rPr lang="en-US" sz="2300" dirty="0"/>
              <a:t>The scholarships will include $2500 to use towards tuition, fees and educational materials, tools, as well as a mentoring session with a leader within CFESA, and will be highlighted throughout CFESA’s social media channels.</a:t>
            </a:r>
            <a:br>
              <a:rPr lang="en-US" sz="2300" dirty="0"/>
            </a:br>
            <a:br>
              <a:rPr lang="en-US" sz="2300" dirty="0"/>
            </a:br>
            <a:r>
              <a:rPr lang="en-US" sz="2300" dirty="0"/>
              <a:t>In addition to the $2,500 Scholarship through CFESA Cares, there is now a TOOL BONUS provided by </a:t>
            </a:r>
            <a:r>
              <a:rPr lang="en-US" sz="2300" dirty="0" err="1"/>
              <a:t>AllPoints</a:t>
            </a:r>
            <a:r>
              <a:rPr lang="en-US" sz="2300" dirty="0"/>
              <a:t>.  It is worth a value of $1,500 in Klein tools, and the scholarship winner will get to personally select from the All Points inventory the Klein tools they would like</a:t>
            </a:r>
            <a:br>
              <a:rPr lang="en-US" sz="2300" dirty="0"/>
            </a:b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40610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124DAA-F516-4BF7-AFA7-64A45875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ruit Video (1)">
            <a:hlinkClick r:id="" action="ppaction://media"/>
            <a:extLst>
              <a:ext uri="{FF2B5EF4-FFF2-40B4-BE49-F238E27FC236}">
                <a16:creationId xmlns:a16="http://schemas.microsoft.com/office/drawing/2014/main" id="{749FB9D8-7CDD-4FE7-96CC-F5E11B409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878D-02CF-4364-BF8F-0D6FA0E0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is CFESA?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7DF2D-0C8A-4132-BDB8-207AFDE1E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>
                <a:latin typeface="+mj-lt"/>
              </a:rPr>
              <a:t>The commercial Food Equipment Service Association (CFESA) is the official trade association for professional food service agents. </a:t>
            </a:r>
          </a:p>
          <a:p>
            <a:r>
              <a:rPr lang="en-US" sz="2100" dirty="0">
                <a:latin typeface="+mj-lt"/>
              </a:rPr>
              <a:t>Founded in 1963, CFESA sets The Standards for Service Excellence.</a:t>
            </a:r>
          </a:p>
          <a:p>
            <a:r>
              <a:rPr lang="en-US" sz="2100" dirty="0">
                <a:latin typeface="+mj-lt"/>
              </a:rPr>
              <a:t>A trade association comprised of independent service companies who employ certified service technicians. </a:t>
            </a:r>
          </a:p>
          <a:p>
            <a:r>
              <a:rPr lang="en-US" sz="2100" dirty="0">
                <a:latin typeface="+mj-lt"/>
              </a:rPr>
              <a:t>CFESA provides</a:t>
            </a:r>
          </a:p>
          <a:p>
            <a:pPr lvl="1"/>
            <a:r>
              <a:rPr lang="en-US" sz="1700" dirty="0">
                <a:latin typeface="+mj-lt"/>
              </a:rPr>
              <a:t>Hands on training courses</a:t>
            </a:r>
          </a:p>
          <a:p>
            <a:pPr lvl="1"/>
            <a:r>
              <a:rPr lang="en-US" sz="1700" dirty="0">
                <a:latin typeface="+mj-lt"/>
              </a:rPr>
              <a:t>Certification testing</a:t>
            </a:r>
          </a:p>
          <a:p>
            <a:pPr lvl="1"/>
            <a:r>
              <a:rPr lang="en-US" sz="1700" dirty="0">
                <a:latin typeface="+mj-lt"/>
              </a:rPr>
              <a:t>Industry networking</a:t>
            </a:r>
          </a:p>
          <a:p>
            <a:pPr lvl="1"/>
            <a:r>
              <a:rPr lang="en-US" sz="1700" dirty="0">
                <a:latin typeface="+mj-lt"/>
              </a:rPr>
              <a:t>Training materials </a:t>
            </a:r>
          </a:p>
        </p:txBody>
      </p:sp>
    </p:spTree>
    <p:extLst>
      <p:ext uri="{BB962C8B-B14F-4D97-AF65-F5344CB8AC3E}">
        <p14:creationId xmlns:p14="http://schemas.microsoft.com/office/powerpoint/2010/main" val="916966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preparing, cooking&#10;&#10;Description automatically generated">
            <a:extLst>
              <a:ext uri="{FF2B5EF4-FFF2-40B4-BE49-F238E27FC236}">
                <a16:creationId xmlns:a16="http://schemas.microsoft.com/office/drawing/2014/main" id="{55A1D560-8289-4446-AF6A-82E295CA2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60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77A-1B40-441A-A0B5-AC634C8B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502" y="1534585"/>
            <a:ext cx="4706803" cy="378883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Do you like to problem solve? Are you computer/tech savvy? Are you a fast learner? Do you work well independently? Do you have a mechanical background? Can you weld? </a:t>
            </a:r>
          </a:p>
        </p:txBody>
      </p:sp>
    </p:spTree>
    <p:extLst>
      <p:ext uri="{BB962C8B-B14F-4D97-AF65-F5344CB8AC3E}">
        <p14:creationId xmlns:p14="http://schemas.microsoft.com/office/powerpoint/2010/main" val="1540046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3EB5-62C0-4E0E-8DF4-0DCAD09B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Benefits of the Industry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D0358-A780-4805-B437-EDC960C89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en-US" sz="2100" dirty="0">
                <a:latin typeface="+mj-lt"/>
              </a:rPr>
              <a:t>Paid/on the job training </a:t>
            </a:r>
          </a:p>
          <a:p>
            <a:pPr algn="ctr"/>
            <a:r>
              <a:rPr lang="en-US" sz="2100" dirty="0">
                <a:latin typeface="+mj-lt"/>
              </a:rPr>
              <a:t>Company service vehicle </a:t>
            </a:r>
          </a:p>
          <a:p>
            <a:pPr algn="ctr"/>
            <a:r>
              <a:rPr lang="en-US" sz="2100" dirty="0">
                <a:latin typeface="+mj-lt"/>
              </a:rPr>
              <a:t>Full benefits </a:t>
            </a:r>
          </a:p>
          <a:p>
            <a:pPr algn="ctr"/>
            <a:r>
              <a:rPr lang="en-US" sz="2100" dirty="0">
                <a:latin typeface="+mj-lt"/>
              </a:rPr>
              <a:t>Overtime opportunities </a:t>
            </a:r>
          </a:p>
          <a:p>
            <a:pPr algn="ctr"/>
            <a:r>
              <a:rPr lang="en-US" sz="2100" dirty="0">
                <a:latin typeface="+mj-lt"/>
              </a:rPr>
              <a:t>No college degree necessary </a:t>
            </a:r>
          </a:p>
          <a:p>
            <a:pPr algn="ctr"/>
            <a:r>
              <a:rPr lang="en-US" sz="2100" dirty="0">
                <a:latin typeface="+mj-lt"/>
              </a:rPr>
              <a:t>Career advancement</a:t>
            </a:r>
          </a:p>
          <a:p>
            <a:pPr algn="ctr"/>
            <a:r>
              <a:rPr lang="en-US" sz="2100" dirty="0">
                <a:latin typeface="+mj-lt"/>
              </a:rPr>
              <a:t>Job security</a:t>
            </a:r>
          </a:p>
          <a:p>
            <a:pPr algn="ctr"/>
            <a:r>
              <a:rPr lang="en-US" sz="2100" dirty="0">
                <a:latin typeface="+mj-lt"/>
              </a:rPr>
              <a:t>Food Equipment Service Companies are everywhere! </a:t>
            </a:r>
          </a:p>
        </p:txBody>
      </p:sp>
    </p:spTree>
    <p:extLst>
      <p:ext uri="{BB962C8B-B14F-4D97-AF65-F5344CB8AC3E}">
        <p14:creationId xmlns:p14="http://schemas.microsoft.com/office/powerpoint/2010/main" val="144902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C85B3-E180-4CE8-A178-75F30901838C}"/>
              </a:ext>
            </a:extLst>
          </p:cNvPr>
          <p:cNvSpPr txBox="1"/>
          <p:nvPr/>
        </p:nvSpPr>
        <p:spPr>
          <a:xfrm>
            <a:off x="838200" y="818148"/>
            <a:ext cx="476450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300" b="1" dirty="0">
                <a:latin typeface="+mj-lt"/>
              </a:rPr>
              <a:t>Do I qualify for the scholarship?</a:t>
            </a:r>
          </a:p>
          <a:p>
            <a:pPr fontAlgn="base"/>
            <a:endParaRPr lang="en-US" sz="2300" b="1" dirty="0">
              <a:latin typeface="+mj-l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Applicants must be 17 years of age or older to apply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Applicants must have obtained or currently working on obtaining a high school diploma or equivalent.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Applicants should be employed in the industry, or interested in pursuing a career as a commercial food service technician.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4E63C-84A7-4A30-802C-66990AFA36D2}"/>
              </a:ext>
            </a:extLst>
          </p:cNvPr>
          <p:cNvSpPr txBox="1"/>
          <p:nvPr/>
        </p:nvSpPr>
        <p:spPr>
          <a:xfrm>
            <a:off x="6380748" y="818148"/>
            <a:ext cx="476450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300" b="1" dirty="0">
                <a:latin typeface="+mj-lt"/>
              </a:rPr>
              <a:t>Characteristics we’re looking for: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300" b="1" dirty="0">
              <a:latin typeface="+mj-l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Highly motivated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Customer Service Driven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Forward thinking self starter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Desire for learning and growth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Displays communication skills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Exhibits initiative and leadership qualities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300" dirty="0">
                <a:latin typeface="+mj-lt"/>
              </a:rPr>
              <a:t>Service oriented through outside activities and interests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8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15593B-4232-439E-9B97-EA1FEFCA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Apply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03D1C3-B90B-4D60-B379-ACDAD94E1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j-lt"/>
              </a:rPr>
              <a:t>Simply submit your application via the following link: 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	</a:t>
            </a:r>
            <a:r>
              <a:rPr lang="en-US" dirty="0">
                <a:latin typeface="+mj-lt"/>
                <a:hlinkClick r:id="rId3"/>
              </a:rPr>
              <a:t>https://cfesa.com/cfesa-cares-scholarship-application/</a:t>
            </a:r>
            <a:r>
              <a:rPr lang="en-US" dirty="0">
                <a:latin typeface="+mj-lt"/>
              </a:rPr>
              <a:t> </a:t>
            </a: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Winners will be contacted by CFESA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In the meantime, follow our social media accounts to find out about industry happenings!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6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24443</TotalTime>
  <Words>267</Words>
  <Application>Microsoft Office PowerPoint</Application>
  <PresentationFormat>Widescreen</PresentationFormat>
  <Paragraphs>46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CFESA invites eligible applicants to compete for scholarships that will provide education opportunities to pursue a career in the commercial food equipment service industry.  The scholarships will include $2500 to use towards tuition, fees and educational materials, tools, as well as a mentoring session with a leader within CFESA, and will be highlighted throughout CFESA’s social media channels.  In addition to the $2,500 Scholarship through CFESA Cares, there is now a TOOL BONUS provided by AllPoints.  It is worth a value of $1,500 in Klein tools, and the scholarship winner will get to personally select from the All Points inventory the Klein tools they would like </vt:lpstr>
      <vt:lpstr>PowerPoint Presentation</vt:lpstr>
      <vt:lpstr>Who is CFESA?</vt:lpstr>
      <vt:lpstr>PowerPoint Presentation</vt:lpstr>
      <vt:lpstr>Benefits of the Industry </vt:lpstr>
      <vt:lpstr>PowerPoint Presentation</vt:lpstr>
      <vt:lpstr>How to Apply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Mei</dc:creator>
  <cp:lastModifiedBy>Olivia Mei</cp:lastModifiedBy>
  <cp:revision>6</cp:revision>
  <dcterms:created xsi:type="dcterms:W3CDTF">2021-04-19T15:45:31Z</dcterms:created>
  <dcterms:modified xsi:type="dcterms:W3CDTF">2021-05-12T17:24:34Z</dcterms:modified>
</cp:coreProperties>
</file>